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66" r:id="rId4"/>
    <p:sldId id="257" r:id="rId5"/>
    <p:sldId id="267" r:id="rId6"/>
    <p:sldId id="258" r:id="rId7"/>
    <p:sldId id="268" r:id="rId8"/>
    <p:sldId id="259" r:id="rId9"/>
    <p:sldId id="260" r:id="rId10"/>
    <p:sldId id="261" r:id="rId11"/>
    <p:sldId id="26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9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7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5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7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520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5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0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9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1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9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3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15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1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56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3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4FAB8A-9A03-4F9F-A98B-5C8AE059ED59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5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7" y="1809585"/>
            <a:ext cx="6815669" cy="1515533"/>
          </a:xfrm>
        </p:spPr>
        <p:txBody>
          <a:bodyPr/>
          <a:lstStyle/>
          <a:p>
            <a:r>
              <a:rPr lang="ru-RU" sz="4400" dirty="0"/>
              <a:t>Годовой отчет 2023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      </a:t>
            </a:r>
            <a:br>
              <a:rPr lang="ru-RU" sz="1800" dirty="0"/>
            </a:br>
            <a:r>
              <a:rPr lang="ru-RU" sz="1800" dirty="0"/>
              <a:t>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7" y="3587262"/>
            <a:ext cx="6905544" cy="1883507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Статистическая форма №</a:t>
            </a:r>
            <a:r>
              <a:rPr lang="en-US" sz="3100" dirty="0" smtClean="0"/>
              <a:t>65</a:t>
            </a:r>
            <a:r>
              <a:rPr lang="ru-RU" sz="3100" dirty="0" smtClean="0"/>
              <a:t> </a:t>
            </a:r>
            <a:r>
              <a:rPr lang="ru-RU" sz="3100" dirty="0"/>
              <a:t>«Сведения </a:t>
            </a:r>
            <a:r>
              <a:rPr lang="ru-RU" sz="3100" dirty="0" smtClean="0"/>
              <a:t>о хронических вирусных гепатитах»</a:t>
            </a:r>
            <a:r>
              <a:rPr lang="ru-RU" sz="1900" dirty="0"/>
              <a:t/>
            </a:r>
            <a:br>
              <a:rPr lang="ru-RU" sz="1900" dirty="0"/>
            </a:br>
            <a:endParaRPr lang="ru-RU" sz="1900" dirty="0" smtClean="0"/>
          </a:p>
          <a:p>
            <a:endParaRPr lang="ru-RU" sz="1900" dirty="0"/>
          </a:p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</a:t>
            </a:r>
            <a:r>
              <a:rPr lang="ru-RU" dirty="0" smtClean="0"/>
              <a:t>                       </a:t>
            </a:r>
            <a:r>
              <a:rPr lang="ru-RU" sz="1400" dirty="0"/>
              <a:t>Инструкция по заполнению формы</a:t>
            </a:r>
            <a:br>
              <a:rPr lang="ru-RU" sz="1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77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80824"/>
              </p:ext>
            </p:extLst>
          </p:nvPr>
        </p:nvGraphicFramePr>
        <p:xfrm>
          <a:off x="817685" y="702284"/>
          <a:ext cx="10568353" cy="5257721"/>
        </p:xfrm>
        <a:graphic>
          <a:graphicData uri="http://schemas.openxmlformats.org/drawingml/2006/table">
            <a:tbl>
              <a:tblPr/>
              <a:tblGrid>
                <a:gridCol w="970905">
                  <a:extLst>
                    <a:ext uri="{9D8B030D-6E8A-4147-A177-3AD203B41FA5}">
                      <a16:colId xmlns:a16="http://schemas.microsoft.com/office/drawing/2014/main" val="3256341620"/>
                    </a:ext>
                  </a:extLst>
                </a:gridCol>
                <a:gridCol w="1531687">
                  <a:extLst>
                    <a:ext uri="{9D8B030D-6E8A-4147-A177-3AD203B41FA5}">
                      <a16:colId xmlns:a16="http://schemas.microsoft.com/office/drawing/2014/main" val="1613356024"/>
                    </a:ext>
                  </a:extLst>
                </a:gridCol>
                <a:gridCol w="644479">
                  <a:extLst>
                    <a:ext uri="{9D8B030D-6E8A-4147-A177-3AD203B41FA5}">
                      <a16:colId xmlns:a16="http://schemas.microsoft.com/office/drawing/2014/main" val="1581576297"/>
                    </a:ext>
                  </a:extLst>
                </a:gridCol>
                <a:gridCol w="970905">
                  <a:extLst>
                    <a:ext uri="{9D8B030D-6E8A-4147-A177-3AD203B41FA5}">
                      <a16:colId xmlns:a16="http://schemas.microsoft.com/office/drawing/2014/main" val="4199633939"/>
                    </a:ext>
                  </a:extLst>
                </a:gridCol>
                <a:gridCol w="895576">
                  <a:extLst>
                    <a:ext uri="{9D8B030D-6E8A-4147-A177-3AD203B41FA5}">
                      <a16:colId xmlns:a16="http://schemas.microsoft.com/office/drawing/2014/main" val="3548518137"/>
                    </a:ext>
                  </a:extLst>
                </a:gridCol>
                <a:gridCol w="669588">
                  <a:extLst>
                    <a:ext uri="{9D8B030D-6E8A-4147-A177-3AD203B41FA5}">
                      <a16:colId xmlns:a16="http://schemas.microsoft.com/office/drawing/2014/main" val="1299881426"/>
                    </a:ext>
                  </a:extLst>
                </a:gridCol>
                <a:gridCol w="845358">
                  <a:extLst>
                    <a:ext uri="{9D8B030D-6E8A-4147-A177-3AD203B41FA5}">
                      <a16:colId xmlns:a16="http://schemas.microsoft.com/office/drawing/2014/main" val="383617474"/>
                    </a:ext>
                  </a:extLst>
                </a:gridCol>
                <a:gridCol w="758867">
                  <a:extLst>
                    <a:ext uri="{9D8B030D-6E8A-4147-A177-3AD203B41FA5}">
                      <a16:colId xmlns:a16="http://schemas.microsoft.com/office/drawing/2014/main" val="670221753"/>
                    </a:ext>
                  </a:extLst>
                </a:gridCol>
                <a:gridCol w="644479">
                  <a:extLst>
                    <a:ext uri="{9D8B030D-6E8A-4147-A177-3AD203B41FA5}">
                      <a16:colId xmlns:a16="http://schemas.microsoft.com/office/drawing/2014/main" val="3367917969"/>
                    </a:ext>
                  </a:extLst>
                </a:gridCol>
                <a:gridCol w="761659">
                  <a:extLst>
                    <a:ext uri="{9D8B030D-6E8A-4147-A177-3AD203B41FA5}">
                      <a16:colId xmlns:a16="http://schemas.microsoft.com/office/drawing/2014/main" val="1811144229"/>
                    </a:ext>
                  </a:extLst>
                </a:gridCol>
                <a:gridCol w="937425">
                  <a:extLst>
                    <a:ext uri="{9D8B030D-6E8A-4147-A177-3AD203B41FA5}">
                      <a16:colId xmlns:a16="http://schemas.microsoft.com/office/drawing/2014/main" val="2281595537"/>
                    </a:ext>
                  </a:extLst>
                </a:gridCol>
                <a:gridCol w="937425">
                  <a:extLst>
                    <a:ext uri="{9D8B030D-6E8A-4147-A177-3AD203B41FA5}">
                      <a16:colId xmlns:a16="http://schemas.microsoft.com/office/drawing/2014/main" val="887123214"/>
                    </a:ext>
                  </a:extLst>
                </a:gridCol>
              </a:tblGrid>
              <a:tr h="163215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3" marR="5383" marT="5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противовирусное лечение пациентов с хроническими вирусными гепатитами, человек</a:t>
                      </a:r>
                    </a:p>
                  </a:txBody>
                  <a:tcPr marL="5383" marR="5383" marT="5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4202"/>
                  </a:ext>
                </a:extLst>
              </a:tr>
              <a:tr h="36723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лечения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число пациентов, получивших лечение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исходы лечения (число пациентов )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887449"/>
                  </a:ext>
                </a:extLst>
              </a:tr>
              <a:tr h="163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числе: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лечение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планово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завершено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числе: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лечение прервано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числе: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330064"/>
                  </a:ext>
                </a:extLst>
              </a:tr>
              <a:tr h="816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опыта лечения хронических вирусных гепатитов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опыта лечения хронических вирусных гепатитов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услойчивого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вирксологического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ответа (УВО)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рецидив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вирусологического ответа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частичный  вирусологический ответ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нежелательные явления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278426"/>
                  </a:ext>
                </a:extLst>
              </a:tr>
              <a:tr h="1632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456394"/>
                  </a:ext>
                </a:extLst>
              </a:tr>
              <a:tr h="163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В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043271"/>
                  </a:ext>
                </a:extLst>
              </a:tr>
              <a:tr h="582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1_1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аналогов нуклеотидов/нуклеозидов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196515"/>
                  </a:ext>
                </a:extLst>
              </a:tr>
              <a:tr h="326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1_2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препаратов интерферона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943058"/>
                  </a:ext>
                </a:extLst>
              </a:tr>
              <a:tr h="163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В с дельта-агентом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24153"/>
                  </a:ext>
                </a:extLst>
              </a:tr>
              <a:tr h="65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2_1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игибиторов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проникновения ВГВ и ВГД в клетку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605770"/>
                  </a:ext>
                </a:extLst>
              </a:tr>
              <a:tr h="326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2_2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препаратов интерферона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373036"/>
                  </a:ext>
                </a:extLst>
              </a:tr>
              <a:tr h="163215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С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484829"/>
                  </a:ext>
                </a:extLst>
              </a:tr>
              <a:tr h="65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3_1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только противовирусных препаратов прямого действия (ПППД)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984485"/>
                  </a:ext>
                </a:extLst>
              </a:tr>
              <a:tr h="326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3_2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препаратов интерферона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40272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40114" y="0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4000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9292" y="2791559"/>
            <a:ext cx="1802424" cy="53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=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1_1 +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5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1_1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3892" y="2769578"/>
            <a:ext cx="1565031" cy="55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= </a:t>
            </a:r>
            <a:r>
              <a:rPr lang="ru-RU" sz="1600" dirty="0" err="1">
                <a:solidFill>
                  <a:schemeClr val="tx1"/>
                </a:solidFill>
              </a:rPr>
              <a:t>грф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7 </a:t>
            </a:r>
            <a:r>
              <a:rPr lang="ru-RU" sz="1600" dirty="0" err="1">
                <a:solidFill>
                  <a:schemeClr val="tx1"/>
                </a:solidFill>
              </a:rPr>
              <a:t>стр</a:t>
            </a:r>
            <a:r>
              <a:rPr lang="ru-RU" sz="1600" dirty="0">
                <a:solidFill>
                  <a:schemeClr val="tx1"/>
                </a:solidFill>
              </a:rPr>
              <a:t> 1_1 + </a:t>
            </a:r>
            <a:r>
              <a:rPr lang="ru-RU" sz="1600" dirty="0" err="1">
                <a:solidFill>
                  <a:schemeClr val="tx1"/>
                </a:solidFill>
              </a:rPr>
              <a:t>грф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8 </a:t>
            </a:r>
            <a:r>
              <a:rPr lang="ru-RU" sz="1600" dirty="0" err="1">
                <a:solidFill>
                  <a:schemeClr val="tx1"/>
                </a:solidFill>
              </a:rPr>
              <a:t>стр</a:t>
            </a:r>
            <a:r>
              <a:rPr lang="ru-RU" sz="1600" dirty="0">
                <a:solidFill>
                  <a:schemeClr val="tx1"/>
                </a:solidFill>
              </a:rPr>
              <a:t> 1_1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01099" y="2791558"/>
            <a:ext cx="2584939" cy="509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= </a:t>
            </a:r>
            <a:r>
              <a:rPr lang="ru-RU" sz="1600" dirty="0" err="1">
                <a:solidFill>
                  <a:schemeClr val="tx1"/>
                </a:solidFill>
              </a:rPr>
              <a:t>грф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10 </a:t>
            </a:r>
            <a:r>
              <a:rPr lang="ru-RU" sz="1600" dirty="0" err="1">
                <a:solidFill>
                  <a:schemeClr val="tx1"/>
                </a:solidFill>
              </a:rPr>
              <a:t>стр</a:t>
            </a:r>
            <a:r>
              <a:rPr lang="ru-RU" sz="1600" dirty="0">
                <a:solidFill>
                  <a:schemeClr val="tx1"/>
                </a:solidFill>
              </a:rPr>
              <a:t> 1_1 + </a:t>
            </a:r>
            <a:r>
              <a:rPr lang="ru-RU" sz="1600" dirty="0" err="1">
                <a:solidFill>
                  <a:schemeClr val="tx1"/>
                </a:solidFill>
              </a:rPr>
              <a:t>грф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11 </a:t>
            </a:r>
            <a:r>
              <a:rPr lang="ru-RU" sz="1600" dirty="0" err="1">
                <a:solidFill>
                  <a:schemeClr val="tx1"/>
                </a:solidFill>
              </a:rPr>
              <a:t>стр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1_1 + 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12 </a:t>
            </a:r>
            <a:r>
              <a:rPr lang="ru-RU" sz="1600" dirty="0" err="1" smtClean="0">
                <a:solidFill>
                  <a:schemeClr val="tx1"/>
                </a:solidFill>
              </a:rPr>
              <a:t>стр</a:t>
            </a:r>
            <a:r>
              <a:rPr lang="ru-RU" sz="1600" dirty="0" smtClean="0">
                <a:solidFill>
                  <a:schemeClr val="tx1"/>
                </a:solidFill>
              </a:rPr>
              <a:t> 1_1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1"/>
          </p:cNvCxnSpPr>
          <p:nvPr/>
        </p:nvCxnSpPr>
        <p:spPr>
          <a:xfrm flipH="1">
            <a:off x="3824654" y="3057526"/>
            <a:ext cx="184638" cy="107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1"/>
          </p:cNvCxnSpPr>
          <p:nvPr/>
        </p:nvCxnSpPr>
        <p:spPr>
          <a:xfrm flipH="1">
            <a:off x="6321670" y="3046535"/>
            <a:ext cx="202222" cy="118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1"/>
          </p:cNvCxnSpPr>
          <p:nvPr/>
        </p:nvCxnSpPr>
        <p:spPr>
          <a:xfrm flipH="1">
            <a:off x="8625254" y="3046535"/>
            <a:ext cx="175845" cy="118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246685" y="6075485"/>
            <a:ext cx="2488223" cy="7033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Увязки:</a:t>
            </a:r>
          </a:p>
          <a:p>
            <a:pPr algn="ctr"/>
            <a:r>
              <a:rPr lang="ru-RU" dirty="0"/>
              <a:t>гр.3=гр.6+гр.9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05908" y="3912577"/>
            <a:ext cx="3798277" cy="80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о пациентах, получивших лечение в отчетном году, не зависимо от начала и завершения терапии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411415" y="2057400"/>
            <a:ext cx="167054" cy="1846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92108" y="3842238"/>
            <a:ext cx="4572000" cy="958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Если пациент завершил курс решения в конце года (например, ноябрь), а результат УВО будет известен только в следующем году, то сведенья о пациенте переносятся в отчет следующего года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11" idx="0"/>
          </p:cNvCxnSpPr>
          <p:nvPr/>
        </p:nvCxnSpPr>
        <p:spPr>
          <a:xfrm flipH="1" flipV="1">
            <a:off x="7104185" y="2382715"/>
            <a:ext cx="2373923" cy="1459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0"/>
          </p:cNvCxnSpPr>
          <p:nvPr/>
        </p:nvCxnSpPr>
        <p:spPr>
          <a:xfrm flipH="1" flipV="1">
            <a:off x="7930662" y="2162908"/>
            <a:ext cx="1547446" cy="1679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7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35286774"/>
              </p:ext>
            </p:extLst>
          </p:nvPr>
        </p:nvGraphicFramePr>
        <p:xfrm>
          <a:off x="1186962" y="1337041"/>
          <a:ext cx="9337431" cy="2989386"/>
        </p:xfrm>
        <a:graphic>
          <a:graphicData uri="http://schemas.openxmlformats.org/drawingml/2006/table">
            <a:tbl>
              <a:tblPr/>
              <a:tblGrid>
                <a:gridCol w="1182798">
                  <a:extLst>
                    <a:ext uri="{9D8B030D-6E8A-4147-A177-3AD203B41FA5}">
                      <a16:colId xmlns:a16="http://schemas.microsoft.com/office/drawing/2014/main" val="1227479400"/>
                    </a:ext>
                  </a:extLst>
                </a:gridCol>
                <a:gridCol w="5180984">
                  <a:extLst>
                    <a:ext uri="{9D8B030D-6E8A-4147-A177-3AD203B41FA5}">
                      <a16:colId xmlns:a16="http://schemas.microsoft.com/office/drawing/2014/main" val="1150080656"/>
                    </a:ext>
                  </a:extLst>
                </a:gridCol>
                <a:gridCol w="987052">
                  <a:extLst>
                    <a:ext uri="{9D8B030D-6E8A-4147-A177-3AD203B41FA5}">
                      <a16:colId xmlns:a16="http://schemas.microsoft.com/office/drawing/2014/main" val="1727624809"/>
                    </a:ext>
                  </a:extLst>
                </a:gridCol>
                <a:gridCol w="1186961">
                  <a:extLst>
                    <a:ext uri="{9D8B030D-6E8A-4147-A177-3AD203B41FA5}">
                      <a16:colId xmlns:a16="http://schemas.microsoft.com/office/drawing/2014/main" val="543427724"/>
                    </a:ext>
                  </a:extLst>
                </a:gridCol>
                <a:gridCol w="799636">
                  <a:extLst>
                    <a:ext uri="{9D8B030D-6E8A-4147-A177-3AD203B41FA5}">
                      <a16:colId xmlns:a16="http://schemas.microsoft.com/office/drawing/2014/main" val="1986033700"/>
                    </a:ext>
                  </a:extLst>
                </a:gridCol>
              </a:tblGrid>
              <a:tr h="29164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(4100) Вакцинация против вирусных гепатитов, человек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региональные  графы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111072"/>
                  </a:ext>
                </a:extLst>
              </a:tr>
              <a:tr h="9478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справочно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из сокращения смертности _пищеварение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958503"/>
                  </a:ext>
                </a:extLst>
              </a:tr>
              <a:tr h="29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взрослые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232106"/>
                  </a:ext>
                </a:extLst>
              </a:tr>
              <a:tr h="29164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85847"/>
                  </a:ext>
                </a:extLst>
              </a:tr>
              <a:tr h="583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число пациентов с вирусным гепатитом А, получивших вакцинацию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79284"/>
                  </a:ext>
                </a:extLst>
              </a:tr>
              <a:tr h="583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число пациентов с вирусным гепатитом В, получивших вакцинацию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55673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3121271" y="4659922"/>
            <a:ext cx="5055576" cy="12924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Увязки: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стр</a:t>
            </a:r>
            <a:r>
              <a:rPr lang="ru-RU" dirty="0"/>
              <a:t> 1 </a:t>
            </a:r>
            <a:r>
              <a:rPr lang="ru-RU" dirty="0" err="1"/>
              <a:t>грф</a:t>
            </a:r>
            <a:r>
              <a:rPr lang="ru-RU" dirty="0"/>
              <a:t> 3 &gt;= </a:t>
            </a:r>
            <a:r>
              <a:rPr lang="ru-RU" dirty="0" err="1"/>
              <a:t>стр</a:t>
            </a:r>
            <a:r>
              <a:rPr lang="ru-RU" dirty="0"/>
              <a:t> 1 </a:t>
            </a:r>
            <a:r>
              <a:rPr lang="ru-RU" dirty="0" err="1"/>
              <a:t>грф</a:t>
            </a:r>
            <a:r>
              <a:rPr lang="ru-RU" dirty="0"/>
              <a:t> 4+ </a:t>
            </a:r>
            <a:r>
              <a:rPr lang="ru-RU" dirty="0" err="1"/>
              <a:t>грф</a:t>
            </a:r>
            <a:r>
              <a:rPr lang="ru-RU" dirty="0"/>
              <a:t> </a:t>
            </a:r>
            <a:r>
              <a:rPr lang="ru-RU" dirty="0" smtClean="0"/>
              <a:t>5</a:t>
            </a:r>
            <a:endParaRPr lang="en-US" dirty="0"/>
          </a:p>
          <a:p>
            <a:pPr algn="ctr"/>
            <a:r>
              <a:rPr lang="ru-RU" dirty="0" err="1"/>
              <a:t>стр</a:t>
            </a:r>
            <a:r>
              <a:rPr lang="ru-RU" dirty="0"/>
              <a:t>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 err="1"/>
              <a:t>грф</a:t>
            </a:r>
            <a:r>
              <a:rPr lang="ru-RU" dirty="0"/>
              <a:t> 3 &gt;= </a:t>
            </a:r>
            <a:r>
              <a:rPr lang="ru-RU" dirty="0" err="1"/>
              <a:t>стр</a:t>
            </a:r>
            <a:r>
              <a:rPr lang="ru-RU" dirty="0"/>
              <a:t>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 err="1"/>
              <a:t>грф</a:t>
            </a:r>
            <a:r>
              <a:rPr lang="ru-RU" dirty="0"/>
              <a:t> 4+ </a:t>
            </a:r>
            <a:r>
              <a:rPr lang="ru-RU" dirty="0" err="1"/>
              <a:t>грф</a:t>
            </a:r>
            <a:r>
              <a:rPr lang="ru-RU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4415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519" y="2892642"/>
            <a:ext cx="4732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3278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форму включают данные о заболеваниях - хронических вирусных гепатитах, и о пациентах с этими заболеваниями, их обследовании, лечении и диспансерном наблюдении.</a:t>
            </a:r>
          </a:p>
          <a:p>
            <a:endParaRPr lang="ru-RU" dirty="0"/>
          </a:p>
          <a:p>
            <a:r>
              <a:rPr lang="ru-RU" dirty="0"/>
              <a:t>Источником данных для заполнения формы служат: учетная форма N 025-1/у "Талон пациента, получающего медицинскую помощь в амбулаторных условиях" и учетная форма N 025-5/у "Карта персонального учета пациента с хроническим вирусным гепатитом".</a:t>
            </a:r>
          </a:p>
          <a:p>
            <a:endParaRPr lang="ru-RU" dirty="0"/>
          </a:p>
          <a:p>
            <a:r>
              <a:rPr lang="ru-RU" dirty="0"/>
              <a:t>При составлении формы для отнесения заболеваний к той или иной нозологической форме, следует руководствоваться заключительным клиническим диагнозом, а в случае смерти - первоначальной причиной смерти и их кодами по МКБ-10.</a:t>
            </a:r>
          </a:p>
        </p:txBody>
      </p:sp>
    </p:spTree>
    <p:extLst>
      <p:ext uri="{BB962C8B-B14F-4D97-AF65-F5344CB8AC3E}">
        <p14:creationId xmlns:p14="http://schemas.microsoft.com/office/powerpoint/2010/main" val="27677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847" y="2052687"/>
            <a:ext cx="92670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таблицу 1000 включают число заболеваний с впервые в жизни установленным диагнозом хронического вирусного гепатита с разбивкой по полу и возрастным группам. Классификация хронических вирусных гепатитов соответствует МКБ-10.</a:t>
            </a:r>
          </a:p>
          <a:p>
            <a:endParaRPr lang="ru-RU" dirty="0"/>
          </a:p>
          <a:p>
            <a:r>
              <a:rPr lang="ru-RU" dirty="0"/>
              <a:t>В строках 13 - 14 показывают число пациентов с хроническими вирусными гепатитами, у которых диагноз был установлен впервые в жизни в отчетном году (из строк 1 и 2). При этом число пациентов может быть равно или меньше числа заболеваний, показанных в строках 1 и 2 за счет пациентов, имеющих два и более хронических вирусных гепатитов. Число пациентов, имеющих два и более хронических вирусных гепатитов, показывают в строках 15 и 16.</a:t>
            </a:r>
          </a:p>
        </p:txBody>
      </p:sp>
    </p:spTree>
    <p:extLst>
      <p:ext uri="{BB962C8B-B14F-4D97-AF65-F5344CB8AC3E}">
        <p14:creationId xmlns:p14="http://schemas.microsoft.com/office/powerpoint/2010/main" val="29882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6295181"/>
              </p:ext>
            </p:extLst>
          </p:nvPr>
        </p:nvGraphicFramePr>
        <p:xfrm>
          <a:off x="492361" y="641835"/>
          <a:ext cx="10322176" cy="5398482"/>
        </p:xfrm>
        <a:graphic>
          <a:graphicData uri="http://schemas.openxmlformats.org/drawingml/2006/table">
            <a:tbl>
              <a:tblPr/>
              <a:tblGrid>
                <a:gridCol w="1463629">
                  <a:extLst>
                    <a:ext uri="{9D8B030D-6E8A-4147-A177-3AD203B41FA5}">
                      <a16:colId xmlns:a16="http://schemas.microsoft.com/office/drawing/2014/main" val="3386783830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405952576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2399848378"/>
                    </a:ext>
                  </a:extLst>
                </a:gridCol>
                <a:gridCol w="759959">
                  <a:extLst>
                    <a:ext uri="{9D8B030D-6E8A-4147-A177-3AD203B41FA5}">
                      <a16:colId xmlns:a16="http://schemas.microsoft.com/office/drawing/2014/main" val="4198596424"/>
                    </a:ext>
                  </a:extLst>
                </a:gridCol>
                <a:gridCol w="759959">
                  <a:extLst>
                    <a:ext uri="{9D8B030D-6E8A-4147-A177-3AD203B41FA5}">
                      <a16:colId xmlns:a16="http://schemas.microsoft.com/office/drawing/2014/main" val="261464011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1924587517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4236460543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3647045140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4262635885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2063989376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4204548131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3295575913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1514881899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3406701678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3065526656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3293568754"/>
                    </a:ext>
                  </a:extLst>
                </a:gridCol>
                <a:gridCol w="491289">
                  <a:extLst>
                    <a:ext uri="{9D8B030D-6E8A-4147-A177-3AD203B41FA5}">
                      <a16:colId xmlns:a16="http://schemas.microsoft.com/office/drawing/2014/main" val="2738385037"/>
                    </a:ext>
                  </a:extLst>
                </a:gridCol>
                <a:gridCol w="460583">
                  <a:extLst>
                    <a:ext uri="{9D8B030D-6E8A-4147-A177-3AD203B41FA5}">
                      <a16:colId xmlns:a16="http://schemas.microsoft.com/office/drawing/2014/main" val="1660877934"/>
                    </a:ext>
                  </a:extLst>
                </a:gridCol>
              </a:tblGrid>
              <a:tr h="183310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Число заболеваний с впервые в жизни установленным диагнозом хронического вирусного гепатита</a:t>
                      </a:r>
                    </a:p>
                  </a:txBody>
                  <a:tcPr marL="5633" marR="5633" marT="5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66251"/>
                  </a:ext>
                </a:extLst>
              </a:tr>
              <a:tr h="1833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заболевания и пациенты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 по МКБ-10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число заболеваний с впервые в жизни установленным диагнозом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583770"/>
                  </a:ext>
                </a:extLst>
              </a:tr>
              <a:tr h="183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 в возрасте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533058"/>
                  </a:ext>
                </a:extLst>
              </a:tr>
              <a:tr h="54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1 года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 года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3-4 года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 года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10-14 года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15-17 года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18-24 года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25-34 года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35-44 года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 года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ж: 50-55 м: 50-60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ж:56-57 м: 61-62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старше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трудосп.возр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14352"/>
                  </a:ext>
                </a:extLst>
              </a:tr>
              <a:tr h="183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16_1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40845"/>
                  </a:ext>
                </a:extLst>
              </a:tr>
              <a:tr h="293296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зарегистрировано заболеваний хроническими вирусными гепатитами, всего (ед)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22921"/>
                  </a:ext>
                </a:extLst>
              </a:tr>
              <a:tr h="504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6607"/>
                  </a:ext>
                </a:extLst>
              </a:tr>
              <a:tr h="357455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числе: хронический вирусный гепатит В с дельта-агентом</a:t>
                      </a:r>
                    </a:p>
                  </a:txBody>
                  <a:tcPr marL="5633" marR="5633" marT="56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532597"/>
                  </a:ext>
                </a:extLst>
              </a:tr>
              <a:tr h="403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65314"/>
                  </a:ext>
                </a:extLst>
              </a:tr>
              <a:tr h="256634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В без дельта-агента</a:t>
                      </a:r>
                    </a:p>
                  </a:txBody>
                  <a:tcPr marL="5633" marR="5633" marT="56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863756"/>
                  </a:ext>
                </a:extLst>
              </a:tr>
              <a:tr h="247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547973"/>
                  </a:ext>
                </a:extLst>
              </a:tr>
              <a:tr h="18331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С</a:t>
                      </a:r>
                    </a:p>
                  </a:txBody>
                  <a:tcPr marL="5633" marR="5633" marT="56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629849"/>
                  </a:ext>
                </a:extLst>
              </a:tr>
              <a:tr h="183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700115"/>
                  </a:ext>
                </a:extLst>
              </a:tr>
              <a:tr h="18331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Е</a:t>
                      </a:r>
                    </a:p>
                  </a:txBody>
                  <a:tcPr marL="5633" marR="5633" marT="56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В18.8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680192"/>
                  </a:ext>
                </a:extLst>
              </a:tr>
              <a:tr h="183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249911"/>
                  </a:ext>
                </a:extLst>
              </a:tr>
              <a:tr h="18331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неуточненный</a:t>
                      </a:r>
                    </a:p>
                  </a:txBody>
                  <a:tcPr marL="5633" marR="5633" marT="56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В18.9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7517"/>
                  </a:ext>
                </a:extLst>
              </a:tr>
              <a:tr h="183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876388"/>
                  </a:ext>
                </a:extLst>
              </a:tr>
              <a:tr h="183310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стр. 1 и 2: пациентов всего (чел)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61076"/>
                  </a:ext>
                </a:extLst>
              </a:tr>
              <a:tr h="183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675155"/>
                  </a:ext>
                </a:extLst>
              </a:tr>
              <a:tr h="30246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(из стр. 13 и 14): число пациентов с двумя и более заболеваниями</a:t>
                      </a:r>
                    </a:p>
                  </a:txBody>
                  <a:tcPr marL="5633" marR="5633" marT="56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210867"/>
                  </a:ext>
                </a:extLst>
              </a:tr>
              <a:tr h="284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33" marR="5633" marT="5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8625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87050" y="70338"/>
            <a:ext cx="1030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1000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846464"/>
            <a:ext cx="2302174" cy="989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=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6 </a:t>
            </a:r>
            <a:r>
              <a:rPr lang="ru-RU" sz="1600" dirty="0" err="1" smtClean="0">
                <a:solidFill>
                  <a:schemeClr val="tx1"/>
                </a:solidFill>
              </a:rPr>
              <a:t>стр</a:t>
            </a:r>
            <a:r>
              <a:rPr lang="ru-RU" sz="1600" dirty="0" smtClean="0">
                <a:solidFill>
                  <a:schemeClr val="tx1"/>
                </a:solidFill>
              </a:rPr>
              <a:t> 3 + 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6 </a:t>
            </a:r>
            <a:r>
              <a:rPr lang="ru-RU" sz="1600" dirty="0" err="1" smtClean="0">
                <a:solidFill>
                  <a:schemeClr val="tx1"/>
                </a:solidFill>
              </a:rPr>
              <a:t>стр</a:t>
            </a:r>
            <a:r>
              <a:rPr lang="ru-RU" sz="1600" dirty="0" smtClean="0">
                <a:solidFill>
                  <a:schemeClr val="tx1"/>
                </a:solidFill>
              </a:rPr>
              <a:t> 5 + 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6 стр7 + 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6 </a:t>
            </a:r>
            <a:r>
              <a:rPr lang="ru-RU" sz="1600" dirty="0" err="1" smtClean="0">
                <a:solidFill>
                  <a:schemeClr val="tx1"/>
                </a:solidFill>
              </a:rPr>
              <a:t>стр</a:t>
            </a:r>
            <a:r>
              <a:rPr lang="ru-RU" sz="1600" dirty="0" smtClean="0">
                <a:solidFill>
                  <a:schemeClr val="tx1"/>
                </a:solidFill>
              </a:rPr>
              <a:t> 9 + 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6 </a:t>
            </a:r>
            <a:r>
              <a:rPr lang="ru-RU" sz="1600" dirty="0" err="1" smtClean="0">
                <a:solidFill>
                  <a:schemeClr val="tx1"/>
                </a:solidFill>
              </a:rPr>
              <a:t>стр</a:t>
            </a:r>
            <a:r>
              <a:rPr lang="ru-RU" sz="1600" dirty="0" smtClean="0">
                <a:solidFill>
                  <a:schemeClr val="tx1"/>
                </a:solidFill>
              </a:rPr>
              <a:t> 11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4484" y="3881717"/>
            <a:ext cx="2302174" cy="15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=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6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7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8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9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10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11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12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13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14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15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16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17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9531" y="6150149"/>
            <a:ext cx="2989383" cy="40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=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6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1 –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6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13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86659" y="1934308"/>
            <a:ext cx="5305342" cy="46159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Увязки:</a:t>
            </a:r>
          </a:p>
          <a:p>
            <a:pPr algn="ctr"/>
            <a:endParaRPr lang="ru-RU" sz="1400" u="sng" dirty="0" smtClean="0">
              <a:solidFill>
                <a:schemeClr val="tx1"/>
              </a:solidFill>
            </a:endParaRPr>
          </a:p>
          <a:p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5 (стр.1+стр.2) =ф. 12, таб.4600, гр.9 стр. </a:t>
            </a:r>
            <a:r>
              <a:rPr lang="ru-RU" sz="1400" dirty="0" smtClean="0">
                <a:solidFill>
                  <a:schemeClr val="tx1"/>
                </a:solidFill>
              </a:rPr>
              <a:t>2.3;</a:t>
            </a:r>
          </a:p>
          <a:p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6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1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2) +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7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1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2) +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8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1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2) = ф 12, </a:t>
            </a:r>
            <a:r>
              <a:rPr lang="ru-RU" sz="1400" dirty="0" err="1">
                <a:solidFill>
                  <a:schemeClr val="tx1"/>
                </a:solidFill>
              </a:rPr>
              <a:t>табл</a:t>
            </a:r>
            <a:r>
              <a:rPr lang="ru-RU" sz="1400" dirty="0">
                <a:solidFill>
                  <a:schemeClr val="tx1"/>
                </a:solidFill>
              </a:rPr>
              <a:t> 1000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2.3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5 ;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9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1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2)= ф 12 </a:t>
            </a:r>
            <a:r>
              <a:rPr lang="ru-RU" sz="1400" dirty="0" err="1">
                <a:solidFill>
                  <a:schemeClr val="tx1"/>
                </a:solidFill>
              </a:rPr>
              <a:t>таб</a:t>
            </a:r>
            <a:r>
              <a:rPr lang="ru-RU" sz="1400" dirty="0">
                <a:solidFill>
                  <a:schemeClr val="tx1"/>
                </a:solidFill>
              </a:rPr>
              <a:t> 1000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6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2.3;</a:t>
            </a:r>
          </a:p>
          <a:p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10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1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2) = ф 12  </a:t>
            </a:r>
            <a:r>
              <a:rPr lang="ru-RU" sz="1400" dirty="0" err="1">
                <a:solidFill>
                  <a:schemeClr val="tx1"/>
                </a:solidFill>
              </a:rPr>
              <a:t>табл</a:t>
            </a:r>
            <a:r>
              <a:rPr lang="ru-RU" sz="1400" dirty="0">
                <a:solidFill>
                  <a:schemeClr val="tx1"/>
                </a:solidFill>
              </a:rPr>
              <a:t> 1000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2.3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6_1; </a:t>
            </a:r>
          </a:p>
          <a:p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6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7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8) +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7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7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8) +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8(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7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8) = ф 12, </a:t>
            </a:r>
            <a:r>
              <a:rPr lang="ru-RU" sz="1400" dirty="0" err="1">
                <a:solidFill>
                  <a:schemeClr val="tx1"/>
                </a:solidFill>
              </a:rPr>
              <a:t>табл</a:t>
            </a:r>
            <a:r>
              <a:rPr lang="ru-RU" sz="1400" dirty="0">
                <a:solidFill>
                  <a:schemeClr val="tx1"/>
                </a:solidFill>
              </a:rPr>
              <a:t> 1000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2.3.1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5 ;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9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7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8)= ф 12 </a:t>
            </a:r>
            <a:r>
              <a:rPr lang="ru-RU" sz="1400" dirty="0" err="1">
                <a:solidFill>
                  <a:schemeClr val="tx1"/>
                </a:solidFill>
              </a:rPr>
              <a:t>табл</a:t>
            </a:r>
            <a:r>
              <a:rPr lang="ru-RU" sz="1400" dirty="0">
                <a:solidFill>
                  <a:schemeClr val="tx1"/>
                </a:solidFill>
              </a:rPr>
              <a:t> 1000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2.3.1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6;</a:t>
            </a:r>
          </a:p>
          <a:p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10(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7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8) = ф 12  </a:t>
            </a:r>
            <a:r>
              <a:rPr lang="ru-RU" sz="1400" dirty="0" err="1">
                <a:solidFill>
                  <a:schemeClr val="tx1"/>
                </a:solidFill>
              </a:rPr>
              <a:t>табл</a:t>
            </a:r>
            <a:r>
              <a:rPr lang="ru-RU" sz="1400" dirty="0">
                <a:solidFill>
                  <a:schemeClr val="tx1"/>
                </a:solidFill>
              </a:rPr>
              <a:t> 1000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2.3.1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6_1; </a:t>
            </a:r>
          </a:p>
          <a:p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10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1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2) = ф 12 </a:t>
            </a:r>
            <a:r>
              <a:rPr lang="ru-RU" sz="1400" dirty="0" err="1">
                <a:solidFill>
                  <a:schemeClr val="tx1"/>
                </a:solidFill>
              </a:rPr>
              <a:t>таб</a:t>
            </a:r>
            <a:r>
              <a:rPr lang="ru-RU" sz="1400" dirty="0">
                <a:solidFill>
                  <a:schemeClr val="tx1"/>
                </a:solidFill>
              </a:rPr>
              <a:t> 2000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2.3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4;</a:t>
            </a:r>
          </a:p>
          <a:p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10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7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8) = ф 12 </a:t>
            </a:r>
            <a:r>
              <a:rPr lang="ru-RU" sz="1400" dirty="0" err="1">
                <a:solidFill>
                  <a:schemeClr val="tx1"/>
                </a:solidFill>
              </a:rPr>
              <a:t>таб</a:t>
            </a:r>
            <a:r>
              <a:rPr lang="ru-RU" sz="1400" dirty="0">
                <a:solidFill>
                  <a:schemeClr val="tx1"/>
                </a:solidFill>
              </a:rPr>
              <a:t> 2000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2.3.1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4;</a:t>
            </a:r>
          </a:p>
          <a:p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12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1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2) +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13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1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2) +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14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1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2) +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15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1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2) = ф 12, </a:t>
            </a:r>
            <a:r>
              <a:rPr lang="ru-RU" sz="1400" dirty="0" err="1">
                <a:solidFill>
                  <a:schemeClr val="tx1"/>
                </a:solidFill>
              </a:rPr>
              <a:t>табл</a:t>
            </a:r>
            <a:r>
              <a:rPr lang="ru-RU" sz="1400" dirty="0">
                <a:solidFill>
                  <a:schemeClr val="tx1"/>
                </a:solidFill>
              </a:rPr>
              <a:t> 3000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2.3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4 ;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12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7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8) +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13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7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8) +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14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7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8) +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15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7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8) = ф 12, </a:t>
            </a:r>
            <a:r>
              <a:rPr lang="ru-RU" sz="1400" dirty="0" err="1">
                <a:solidFill>
                  <a:schemeClr val="tx1"/>
                </a:solidFill>
              </a:rPr>
              <a:t>табл</a:t>
            </a:r>
            <a:r>
              <a:rPr lang="ru-RU" sz="1400" dirty="0">
                <a:solidFill>
                  <a:schemeClr val="tx1"/>
                </a:solidFill>
              </a:rPr>
              <a:t> 3000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2.3.1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4 ;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17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1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2) = ф 12 </a:t>
            </a:r>
            <a:r>
              <a:rPr lang="ru-RU" sz="1400" dirty="0" err="1">
                <a:solidFill>
                  <a:schemeClr val="tx1"/>
                </a:solidFill>
              </a:rPr>
              <a:t>таб</a:t>
            </a:r>
            <a:r>
              <a:rPr lang="ru-RU" sz="1400" dirty="0">
                <a:solidFill>
                  <a:schemeClr val="tx1"/>
                </a:solidFill>
              </a:rPr>
              <a:t> 4000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2.3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4; </a:t>
            </a:r>
          </a:p>
          <a:p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17 (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7 +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8) = ф 12 </a:t>
            </a:r>
            <a:r>
              <a:rPr lang="ru-RU" sz="1400" dirty="0" err="1">
                <a:solidFill>
                  <a:schemeClr val="tx1"/>
                </a:solidFill>
              </a:rPr>
              <a:t>таб</a:t>
            </a:r>
            <a:r>
              <a:rPr lang="ru-RU" sz="1400" dirty="0">
                <a:solidFill>
                  <a:schemeClr val="tx1"/>
                </a:solidFill>
              </a:rPr>
              <a:t> 4000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2.3.1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4; 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6" idx="0"/>
          </p:cNvCxnSpPr>
          <p:nvPr/>
        </p:nvCxnSpPr>
        <p:spPr>
          <a:xfrm flipH="1" flipV="1">
            <a:off x="4703885" y="2091560"/>
            <a:ext cx="1019202" cy="754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1"/>
          </p:cNvCxnSpPr>
          <p:nvPr/>
        </p:nvCxnSpPr>
        <p:spPr>
          <a:xfrm flipH="1" flipV="1">
            <a:off x="4280445" y="2079515"/>
            <a:ext cx="304039" cy="2579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572000" y="5679831"/>
            <a:ext cx="202222" cy="545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67054" y="6040317"/>
            <a:ext cx="2998177" cy="729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Пояснительная записка при большом количестве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7"/>
          </p:cNvCxnSpPr>
          <p:nvPr/>
        </p:nvCxnSpPr>
        <p:spPr>
          <a:xfrm flipV="1">
            <a:off x="2726158" y="4958862"/>
            <a:ext cx="351150" cy="1188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755" y="2435277"/>
            <a:ext cx="9944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таблицу 2000 включают все заболевания хроническими вирусными гепатитами, как зарегистрированные ранее, так и впервые в жизни выявленные. Число состоящих под диспансерным наблюдением, показанное в графе 5 должно соответствовать числу состоящих под диспансерным наблюдением на конец предыдущего отчетного года. В строках 7 и 8 показывают число пациентов, которое может быть равно или меньше числа заболеваний, показанных в строке 1.</a:t>
            </a:r>
          </a:p>
        </p:txBody>
      </p:sp>
    </p:spTree>
    <p:extLst>
      <p:ext uri="{BB962C8B-B14F-4D97-AF65-F5344CB8AC3E}">
        <p14:creationId xmlns:p14="http://schemas.microsoft.com/office/powerpoint/2010/main" val="41796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09671"/>
              </p:ext>
            </p:extLst>
          </p:nvPr>
        </p:nvGraphicFramePr>
        <p:xfrm>
          <a:off x="835871" y="456103"/>
          <a:ext cx="10646882" cy="5845349"/>
        </p:xfrm>
        <a:graphic>
          <a:graphicData uri="http://schemas.openxmlformats.org/drawingml/2006/table">
            <a:tbl>
              <a:tblPr/>
              <a:tblGrid>
                <a:gridCol w="1588859">
                  <a:extLst>
                    <a:ext uri="{9D8B030D-6E8A-4147-A177-3AD203B41FA5}">
                      <a16:colId xmlns:a16="http://schemas.microsoft.com/office/drawing/2014/main" val="554959339"/>
                    </a:ext>
                  </a:extLst>
                </a:gridCol>
                <a:gridCol w="418465">
                  <a:extLst>
                    <a:ext uri="{9D8B030D-6E8A-4147-A177-3AD203B41FA5}">
                      <a16:colId xmlns:a16="http://schemas.microsoft.com/office/drawing/2014/main" val="175765208"/>
                    </a:ext>
                  </a:extLst>
                </a:gridCol>
                <a:gridCol w="536158">
                  <a:extLst>
                    <a:ext uri="{9D8B030D-6E8A-4147-A177-3AD203B41FA5}">
                      <a16:colId xmlns:a16="http://schemas.microsoft.com/office/drawing/2014/main" val="3238323960"/>
                    </a:ext>
                  </a:extLst>
                </a:gridCol>
                <a:gridCol w="706160">
                  <a:extLst>
                    <a:ext uri="{9D8B030D-6E8A-4147-A177-3AD203B41FA5}">
                      <a16:colId xmlns:a16="http://schemas.microsoft.com/office/drawing/2014/main" val="217759974"/>
                    </a:ext>
                  </a:extLst>
                </a:gridCol>
                <a:gridCol w="771545">
                  <a:extLst>
                    <a:ext uri="{9D8B030D-6E8A-4147-A177-3AD203B41FA5}">
                      <a16:colId xmlns:a16="http://schemas.microsoft.com/office/drawing/2014/main" val="2629824179"/>
                    </a:ext>
                  </a:extLst>
                </a:gridCol>
                <a:gridCol w="745390">
                  <a:extLst>
                    <a:ext uri="{9D8B030D-6E8A-4147-A177-3AD203B41FA5}">
                      <a16:colId xmlns:a16="http://schemas.microsoft.com/office/drawing/2014/main" val="1196052813"/>
                    </a:ext>
                  </a:extLst>
                </a:gridCol>
                <a:gridCol w="732314">
                  <a:extLst>
                    <a:ext uri="{9D8B030D-6E8A-4147-A177-3AD203B41FA5}">
                      <a16:colId xmlns:a16="http://schemas.microsoft.com/office/drawing/2014/main" val="634641740"/>
                    </a:ext>
                  </a:extLst>
                </a:gridCol>
                <a:gridCol w="529620">
                  <a:extLst>
                    <a:ext uri="{9D8B030D-6E8A-4147-A177-3AD203B41FA5}">
                      <a16:colId xmlns:a16="http://schemas.microsoft.com/office/drawing/2014/main" val="3741727390"/>
                    </a:ext>
                  </a:extLst>
                </a:gridCol>
                <a:gridCol w="540517">
                  <a:extLst>
                    <a:ext uri="{9D8B030D-6E8A-4147-A177-3AD203B41FA5}">
                      <a16:colId xmlns:a16="http://schemas.microsoft.com/office/drawing/2014/main" val="4116983288"/>
                    </a:ext>
                  </a:extLst>
                </a:gridCol>
                <a:gridCol w="542697">
                  <a:extLst>
                    <a:ext uri="{9D8B030D-6E8A-4147-A177-3AD203B41FA5}">
                      <a16:colId xmlns:a16="http://schemas.microsoft.com/office/drawing/2014/main" val="3715870959"/>
                    </a:ext>
                  </a:extLst>
                </a:gridCol>
                <a:gridCol w="418465">
                  <a:extLst>
                    <a:ext uri="{9D8B030D-6E8A-4147-A177-3AD203B41FA5}">
                      <a16:colId xmlns:a16="http://schemas.microsoft.com/office/drawing/2014/main" val="3189763351"/>
                    </a:ext>
                  </a:extLst>
                </a:gridCol>
                <a:gridCol w="566672">
                  <a:extLst>
                    <a:ext uri="{9D8B030D-6E8A-4147-A177-3AD203B41FA5}">
                      <a16:colId xmlns:a16="http://schemas.microsoft.com/office/drawing/2014/main" val="3309971526"/>
                    </a:ext>
                  </a:extLst>
                </a:gridCol>
                <a:gridCol w="562312">
                  <a:extLst>
                    <a:ext uri="{9D8B030D-6E8A-4147-A177-3AD203B41FA5}">
                      <a16:colId xmlns:a16="http://schemas.microsoft.com/office/drawing/2014/main" val="2265125917"/>
                    </a:ext>
                  </a:extLst>
                </a:gridCol>
                <a:gridCol w="496927">
                  <a:extLst>
                    <a:ext uri="{9D8B030D-6E8A-4147-A177-3AD203B41FA5}">
                      <a16:colId xmlns:a16="http://schemas.microsoft.com/office/drawing/2014/main" val="1928218906"/>
                    </a:ext>
                  </a:extLst>
                </a:gridCol>
                <a:gridCol w="418465">
                  <a:extLst>
                    <a:ext uri="{9D8B030D-6E8A-4147-A177-3AD203B41FA5}">
                      <a16:colId xmlns:a16="http://schemas.microsoft.com/office/drawing/2014/main" val="1887205551"/>
                    </a:ext>
                  </a:extLst>
                </a:gridCol>
                <a:gridCol w="575389">
                  <a:extLst>
                    <a:ext uri="{9D8B030D-6E8A-4147-A177-3AD203B41FA5}">
                      <a16:colId xmlns:a16="http://schemas.microsoft.com/office/drawing/2014/main" val="194652303"/>
                    </a:ext>
                  </a:extLst>
                </a:gridCol>
                <a:gridCol w="496927">
                  <a:extLst>
                    <a:ext uri="{9D8B030D-6E8A-4147-A177-3AD203B41FA5}">
                      <a16:colId xmlns:a16="http://schemas.microsoft.com/office/drawing/2014/main" val="1204957569"/>
                    </a:ext>
                  </a:extLst>
                </a:gridCol>
              </a:tblGrid>
              <a:tr h="170816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Заболеваемость хроническими вирусными гепатитами и диспансерное наблюдение</a:t>
                      </a:r>
                    </a:p>
                  </a:txBody>
                  <a:tcPr marL="5624" marR="5624" marT="5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41914"/>
                  </a:ext>
                </a:extLst>
              </a:tr>
              <a:tr h="7430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заболевания и пациенты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 МКБ-10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зарегистрировано и взято под диспансерное наблюдение в отчетном году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заболеваний с впервые в жизни установленым диагнозом (гр.6)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снято с диспансерного наблюдения в отчетном году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568147"/>
                  </a:ext>
                </a:extLst>
              </a:tr>
              <a:tr h="503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(гр.4):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взято под диспансерное наблюдение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них: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них: детей в возрасте 0-17 лет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270188"/>
                  </a:ext>
                </a:extLst>
              </a:tr>
              <a:tr h="683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состояло и взято под дисп. Наблюдение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впервые в жизни установленным диагнозом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переведено из других организаций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прибыло из других субъектов России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детей в возрасте 0-17 лет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детей в возрасте 0-17 лет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переведено в другие организации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выбыло в другие субъекты России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умерло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9429"/>
                  </a:ext>
                </a:extLst>
              </a:tr>
              <a:tr h="1708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360255"/>
                  </a:ext>
                </a:extLst>
              </a:tr>
              <a:tr h="572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зарегистрировано заболеваний хроническими вирусными гепатитами, всего (ед)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47285"/>
                  </a:ext>
                </a:extLst>
              </a:tr>
              <a:tr h="4099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числе: хронический вирусный гепатит В с дельта-агентом</a:t>
                      </a:r>
                    </a:p>
                  </a:txBody>
                  <a:tcPr marL="5624" marR="5624" marT="5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В18.0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990897"/>
                  </a:ext>
                </a:extLst>
              </a:tr>
              <a:tr h="418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В без дельта-агента</a:t>
                      </a:r>
                    </a:p>
                  </a:txBody>
                  <a:tcPr marL="5624" marR="5624" marT="5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В18.1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490470"/>
                  </a:ext>
                </a:extLst>
              </a:tr>
              <a:tr h="264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С</a:t>
                      </a:r>
                    </a:p>
                  </a:txBody>
                  <a:tcPr marL="5624" marR="5624" marT="5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В18.2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65815"/>
                  </a:ext>
                </a:extLst>
              </a:tr>
              <a:tr h="1708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Е</a:t>
                      </a:r>
                    </a:p>
                  </a:txBody>
                  <a:tcPr marL="5624" marR="5624" marT="5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В18.8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75359"/>
                  </a:ext>
                </a:extLst>
              </a:tr>
              <a:tr h="375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неуточненный</a:t>
                      </a:r>
                    </a:p>
                  </a:txBody>
                  <a:tcPr marL="5624" marR="5624" marT="5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В18.9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288708"/>
                  </a:ext>
                </a:extLst>
              </a:tr>
              <a:tr h="170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стр. 1: пациентов всего (чел)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797628"/>
                  </a:ext>
                </a:extLst>
              </a:tr>
              <a:tr h="3843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(из стр. 7): число пациентов с двумя и более заболеваниями</a:t>
                      </a:r>
                    </a:p>
                  </a:txBody>
                  <a:tcPr marL="5624" marR="5624" marT="5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624" marR="5624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24" marR="5624" marT="5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31268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06008" y="4803347"/>
            <a:ext cx="704263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=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2 +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3 +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4 +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5 +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6008" y="5319346"/>
            <a:ext cx="2856898" cy="426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=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1 –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8458" y="0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2000</a:t>
            </a:r>
            <a:endParaRPr lang="ru-RU" sz="2800" dirty="0"/>
          </a:p>
        </p:txBody>
      </p:sp>
      <p:cxnSp>
        <p:nvCxnSpPr>
          <p:cNvPr id="9" name="Прямая со стрелкой 8"/>
          <p:cNvCxnSpPr>
            <a:stCxn id="5" idx="1"/>
          </p:cNvCxnSpPr>
          <p:nvPr/>
        </p:nvCxnSpPr>
        <p:spPr>
          <a:xfrm flipH="1" flipV="1">
            <a:off x="3578469" y="3323492"/>
            <a:ext cx="527539" cy="1708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3692770" y="5532560"/>
            <a:ext cx="413238" cy="411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72049" y="3636225"/>
            <a:ext cx="2655277" cy="831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Включая тех, кто по возрасту перешел во взрослую поликлинику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3" idx="0"/>
          </p:cNvCxnSpPr>
          <p:nvPr/>
        </p:nvCxnSpPr>
        <p:spPr>
          <a:xfrm flipV="1">
            <a:off x="6299688" y="2602523"/>
            <a:ext cx="2193679" cy="1033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948246" y="3613638"/>
            <a:ext cx="3534507" cy="854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зависимо от установленной первоначальной причины смерти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12" idx="0"/>
          </p:cNvCxnSpPr>
          <p:nvPr/>
        </p:nvCxnSpPr>
        <p:spPr>
          <a:xfrm flipV="1">
            <a:off x="9715500" y="2602523"/>
            <a:ext cx="430823" cy="10111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362" y="1898863"/>
            <a:ext cx="104716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таблице 3000 показывают результаты обследований пациентов с хроническими вирусными гепатитами: в графах 4 - 9 на наличие фиброза печени по стадиям и в графах 10 - 15 - результаты лабораторных исследований.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 подстрочнике 3100 показывают результаты </a:t>
            </a:r>
            <a:r>
              <a:rPr lang="ru-RU" dirty="0" err="1"/>
              <a:t>генотипирования</a:t>
            </a:r>
            <a:r>
              <a:rPr lang="ru-RU" dirty="0"/>
              <a:t> хронического вирусного гепатита C.</a:t>
            </a:r>
          </a:p>
          <a:p>
            <a:endParaRPr lang="ru-RU" dirty="0"/>
          </a:p>
          <a:p>
            <a:r>
              <a:rPr lang="ru-RU" dirty="0" smtClean="0"/>
              <a:t>Таблица </a:t>
            </a:r>
            <a:r>
              <a:rPr lang="ru-RU" dirty="0"/>
              <a:t>4000 включает противовирусное лечение пациентов с хроническими вирусными гепатитами.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 подстрочнике 4100 отмечают наличие вакцинации против вирусных гепатитов.</a:t>
            </a:r>
          </a:p>
        </p:txBody>
      </p:sp>
    </p:spTree>
    <p:extLst>
      <p:ext uri="{BB962C8B-B14F-4D97-AF65-F5344CB8AC3E}">
        <p14:creationId xmlns:p14="http://schemas.microsoft.com/office/powerpoint/2010/main" val="6606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43307"/>
              </p:ext>
            </p:extLst>
          </p:nvPr>
        </p:nvGraphicFramePr>
        <p:xfrm>
          <a:off x="870438" y="580291"/>
          <a:ext cx="10040815" cy="5746561"/>
        </p:xfrm>
        <a:graphic>
          <a:graphicData uri="http://schemas.openxmlformats.org/drawingml/2006/table">
            <a:tbl>
              <a:tblPr/>
              <a:tblGrid>
                <a:gridCol w="2036749">
                  <a:extLst>
                    <a:ext uri="{9D8B030D-6E8A-4147-A177-3AD203B41FA5}">
                      <a16:colId xmlns:a16="http://schemas.microsoft.com/office/drawing/2014/main" val="1411187405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330773262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3391138351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2028340680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231309950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457211726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4225570624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1698256178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98728176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1096823384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3169070258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2005777656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922184865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1056983374"/>
                    </a:ext>
                  </a:extLst>
                </a:gridCol>
                <a:gridCol w="571719">
                  <a:extLst>
                    <a:ext uri="{9D8B030D-6E8A-4147-A177-3AD203B41FA5}">
                      <a16:colId xmlns:a16="http://schemas.microsoft.com/office/drawing/2014/main" val="4153160713"/>
                    </a:ext>
                  </a:extLst>
                </a:gridCol>
              </a:tblGrid>
              <a:tr h="234583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Обследование на хронические вирусные гепатиты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663209"/>
                  </a:ext>
                </a:extLst>
              </a:tr>
              <a:tr h="2345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заболевания и пациенты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 МКБ-10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обследовано на наличие фиброза печени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лабораторное подтверждение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41751"/>
                  </a:ext>
                </a:extLst>
              </a:tr>
              <a:tr h="234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 (из гр.4) по стадиям: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HBsAg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ДНК ВГВ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РНК ВГД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РНК ВГС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anti-HDV lgG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anti-HDV lgM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865756"/>
                  </a:ext>
                </a:extLst>
              </a:tr>
              <a:tr h="35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84778"/>
                  </a:ext>
                </a:extLst>
              </a:tr>
              <a:tr h="2345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70010"/>
                  </a:ext>
                </a:extLst>
              </a:tr>
              <a:tr h="797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зарегистрировано заболеваний хроническими вирусными гепатитами, всего (ед)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313663"/>
                  </a:ext>
                </a:extLst>
              </a:tr>
              <a:tr h="750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числе: хронический вирусный гепатит В с дельта-агентом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В18.0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666749"/>
                  </a:ext>
                </a:extLst>
              </a:tr>
              <a:tr h="527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В без дельта-агента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В18.1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700233"/>
                  </a:ext>
                </a:extLst>
              </a:tr>
              <a:tr h="398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С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934772"/>
                  </a:ext>
                </a:extLst>
              </a:tr>
              <a:tr h="398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Е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В18.8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010310"/>
                  </a:ext>
                </a:extLst>
              </a:tr>
              <a:tr h="5043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неуточненный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В18.9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208188"/>
                  </a:ext>
                </a:extLst>
              </a:tr>
              <a:tr h="304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стр. 1: пациентов всего (чел)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531633"/>
                  </a:ext>
                </a:extLst>
              </a:tr>
              <a:tr h="645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(из стр. 7): число пациентов с двумя и более заболеваниями</a:t>
                      </a:r>
                    </a:p>
                  </a:txBody>
                  <a:tcPr marL="6927" marR="6927" marT="69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2662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84610" y="0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3000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1171" y="2781978"/>
            <a:ext cx="6840417" cy="43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=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2 +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3 +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4 +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5 +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26875" y="6383216"/>
            <a:ext cx="3086101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=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1 –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7</a:t>
            </a:r>
          </a:p>
        </p:txBody>
      </p:sp>
      <p:cxnSp>
        <p:nvCxnSpPr>
          <p:cNvPr id="9" name="Прямая со стрелкой 8"/>
          <p:cNvCxnSpPr>
            <a:stCxn id="6" idx="1"/>
          </p:cNvCxnSpPr>
          <p:nvPr/>
        </p:nvCxnSpPr>
        <p:spPr>
          <a:xfrm flipV="1">
            <a:off x="4141171" y="2277209"/>
            <a:ext cx="219815" cy="72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V="1">
            <a:off x="4026875" y="6102880"/>
            <a:ext cx="175850" cy="5177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0840" y="3467662"/>
            <a:ext cx="4220306" cy="2120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Данные о пациентах прошедших обследование на наличие фиброза печени при помощи лабораторных (</a:t>
            </a:r>
            <a:r>
              <a:rPr lang="ru-RU" dirty="0" err="1" smtClean="0">
                <a:solidFill>
                  <a:schemeClr val="tx1"/>
                </a:solidFill>
              </a:rPr>
              <a:t>ФиброТест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ФиброМакс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др</a:t>
            </a:r>
            <a:r>
              <a:rPr lang="ru-RU" dirty="0" smtClean="0">
                <a:solidFill>
                  <a:schemeClr val="tx1"/>
                </a:solidFill>
              </a:rPr>
              <a:t>) и инструментальных (</a:t>
            </a:r>
            <a:r>
              <a:rPr lang="ru-RU" dirty="0" err="1" smtClean="0">
                <a:solidFill>
                  <a:schemeClr val="tx1"/>
                </a:solidFill>
              </a:rPr>
              <a:t>Фиброскан</a:t>
            </a:r>
            <a:r>
              <a:rPr lang="ru-RU" dirty="0" smtClean="0">
                <a:solidFill>
                  <a:schemeClr val="tx1"/>
                </a:solidFill>
              </a:rPr>
              <a:t> и т.д.) методах обследования, позволяющих уточнить стадию фиброза по шкале </a:t>
            </a:r>
            <a:r>
              <a:rPr lang="en-US" dirty="0" smtClean="0">
                <a:solidFill>
                  <a:schemeClr val="tx1"/>
                </a:solidFill>
              </a:rPr>
              <a:t>METAVIR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622431" y="1617786"/>
            <a:ext cx="492369" cy="2847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2" idx="1"/>
          </p:cNvCxnSpPr>
          <p:nvPr/>
        </p:nvCxnSpPr>
        <p:spPr>
          <a:xfrm>
            <a:off x="3622431" y="4465758"/>
            <a:ext cx="448409" cy="622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484577" y="3453571"/>
            <a:ext cx="2426676" cy="2134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выявлении промежуточной стадии фиброза ( например, </a:t>
            </a:r>
            <a:r>
              <a:rPr lang="en-US" dirty="0" smtClean="0">
                <a:solidFill>
                  <a:schemeClr val="tx1"/>
                </a:solidFill>
              </a:rPr>
              <a:t>F2-F3</a:t>
            </a:r>
            <a:r>
              <a:rPr lang="ru-RU" dirty="0" smtClean="0">
                <a:solidFill>
                  <a:schemeClr val="tx1"/>
                </a:solidFill>
              </a:rPr>
              <a:t>), результат округляется в большую сторону ( вносится </a:t>
            </a:r>
            <a:r>
              <a:rPr lang="en-US" dirty="0" smtClean="0">
                <a:solidFill>
                  <a:schemeClr val="tx1"/>
                </a:solidFill>
              </a:rPr>
              <a:t>F3</a:t>
            </a:r>
            <a:r>
              <a:rPr lang="ru-RU" dirty="0" smtClean="0">
                <a:solidFill>
                  <a:schemeClr val="tx1"/>
                </a:solidFill>
              </a:rPr>
              <a:t> 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stCxn id="22" idx="0"/>
          </p:cNvCxnSpPr>
          <p:nvPr/>
        </p:nvCxnSpPr>
        <p:spPr>
          <a:xfrm flipH="1" flipV="1">
            <a:off x="6242537" y="1617786"/>
            <a:ext cx="3455378" cy="18357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2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20471" y="654778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3100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0446" y="4352193"/>
            <a:ext cx="8431823" cy="46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= генотип 1 + </a:t>
            </a:r>
            <a:r>
              <a:rPr lang="ru-RU" dirty="0">
                <a:solidFill>
                  <a:schemeClr val="tx1"/>
                </a:solidFill>
              </a:rPr>
              <a:t>генотип </a:t>
            </a:r>
            <a:r>
              <a:rPr lang="ru-RU" dirty="0" smtClean="0">
                <a:solidFill>
                  <a:schemeClr val="tx1"/>
                </a:solidFill>
              </a:rPr>
              <a:t>2 + генотип 3 + генотип 4 + генотип 5 + генотип </a:t>
            </a:r>
            <a:r>
              <a:rPr lang="ru-RU" dirty="0" smtClean="0">
                <a:solidFill>
                  <a:schemeClr val="tx1"/>
                </a:solidFill>
              </a:rPr>
              <a:t>6 + прочие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>
          <a:xfrm flipH="1" flipV="1">
            <a:off x="2479431" y="3859825"/>
            <a:ext cx="211015" cy="725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68067"/>
              </p:ext>
            </p:extLst>
          </p:nvPr>
        </p:nvGraphicFramePr>
        <p:xfrm>
          <a:off x="1821471" y="2460211"/>
          <a:ext cx="8228136" cy="1399614"/>
        </p:xfrm>
        <a:graphic>
          <a:graphicData uri="http://schemas.openxmlformats.org/drawingml/2006/table">
            <a:tbl>
              <a:tblPr/>
              <a:tblGrid>
                <a:gridCol w="998943">
                  <a:extLst>
                    <a:ext uri="{9D8B030D-6E8A-4147-A177-3AD203B41FA5}">
                      <a16:colId xmlns:a16="http://schemas.microsoft.com/office/drawing/2014/main" val="3731733546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3714138339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3850512015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2164241904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632683477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4214843825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4034544598"/>
                    </a:ext>
                  </a:extLst>
                </a:gridCol>
                <a:gridCol w="841215">
                  <a:extLst>
                    <a:ext uri="{9D8B030D-6E8A-4147-A177-3AD203B41FA5}">
                      <a16:colId xmlns:a16="http://schemas.microsoft.com/office/drawing/2014/main" val="2500549433"/>
                    </a:ext>
                  </a:extLst>
                </a:gridCol>
              </a:tblGrid>
              <a:tr h="4442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генотипов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108075"/>
                  </a:ext>
                </a:extLst>
              </a:tr>
              <a:tr h="477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242706"/>
                  </a:ext>
                </a:extLst>
              </a:tr>
              <a:tr h="4776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22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1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579</TotalTime>
  <Words>2364</Words>
  <Application>Microsoft Office PowerPoint</Application>
  <PresentationFormat>Широкоэкранный</PresentationFormat>
  <Paragraphs>855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Натуральные материалы</vt:lpstr>
      <vt:lpstr>Годовой отчет 2023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2023</dc:title>
  <dc:creator>Шикуля Анна Игоревна</dc:creator>
  <cp:lastModifiedBy>Шикуля Анна Игоревна</cp:lastModifiedBy>
  <cp:revision>26</cp:revision>
  <dcterms:created xsi:type="dcterms:W3CDTF">2023-11-22T06:43:11Z</dcterms:created>
  <dcterms:modified xsi:type="dcterms:W3CDTF">2023-12-14T08:05:16Z</dcterms:modified>
</cp:coreProperties>
</file>